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6"/>
  </p:notesMasterIdLst>
  <p:sldIdLst>
    <p:sldId id="293" r:id="rId16"/>
    <p:sldId id="294" r:id="rId17"/>
    <p:sldId id="288" r:id="rId18"/>
    <p:sldId id="283" r:id="rId19"/>
    <p:sldId id="287" r:id="rId20"/>
    <p:sldId id="284" r:id="rId21"/>
    <p:sldId id="260" r:id="rId22"/>
    <p:sldId id="264" r:id="rId23"/>
    <p:sldId id="295" r:id="rId24"/>
    <p:sldId id="257" r:id="rId25"/>
    <p:sldId id="289" r:id="rId26"/>
    <p:sldId id="286" r:id="rId27"/>
    <p:sldId id="281" r:id="rId28"/>
    <p:sldId id="290" r:id="rId29"/>
    <p:sldId id="269" r:id="rId30"/>
    <p:sldId id="270" r:id="rId31"/>
    <p:sldId id="271" r:id="rId32"/>
    <p:sldId id="272" r:id="rId33"/>
    <p:sldId id="276" r:id="rId34"/>
    <p:sldId id="273" r:id="rId35"/>
    <p:sldId id="291" r:id="rId36"/>
    <p:sldId id="275" r:id="rId37"/>
    <p:sldId id="277" r:id="rId38"/>
    <p:sldId id="296" r:id="rId39"/>
    <p:sldId id="265" r:id="rId40"/>
    <p:sldId id="263" r:id="rId41"/>
    <p:sldId id="261" r:id="rId42"/>
    <p:sldId id="262" r:id="rId43"/>
    <p:sldId id="266" r:id="rId44"/>
    <p:sldId id="28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5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43" Type="http://schemas.openxmlformats.org/officeDocument/2006/relationships/slide" Target="slides/slide28.xml"/><Relationship Id="rId25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50" Type="http://schemas.openxmlformats.org/officeDocument/2006/relationships/theme" Target="theme/theme1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slide" Target="slides/slide30.xml"/><Relationship Id="rId42" Type="http://schemas.openxmlformats.org/officeDocument/2006/relationships/slide" Target="slides/slide27.xml"/><Relationship Id="rId6" Type="http://schemas.openxmlformats.org/officeDocument/2006/relationships/slideMaster" Target="slideMasters/slideMaster6.xml"/><Relationship Id="rId49" Type="http://schemas.openxmlformats.org/officeDocument/2006/relationships/viewProps" Target="viewProps.xml"/><Relationship Id="rId44" Type="http://schemas.openxmlformats.org/officeDocument/2006/relationships/slide" Target="slides/slide29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46" Type="http://schemas.openxmlformats.org/officeDocument/2006/relationships/notesMaster" Target="notesMasters/notesMaster1.xml"/><Relationship Id="rId35" Type="http://schemas.openxmlformats.org/officeDocument/2006/relationships/slide" Target="slides/slide20.xml"/><Relationship Id="rId51" Type="http://schemas.openxmlformats.org/officeDocument/2006/relationships/tableStyles" Target="tableStyles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40" Type="http://schemas.openxmlformats.org/officeDocument/2006/relationships/slide" Target="slides/slide25.xml"/><Relationship Id="rId36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8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9" Type="http://schemas.openxmlformats.org/officeDocument/2006/relationships/slide" Target="slides/slide14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2" Type="http://schemas.openxmlformats.org/officeDocument/2006/relationships/slide" Target="slides/slide7.xml"/><Relationship Id="rId2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5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5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</a:t>
            </a:r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Maddineni</a:t>
            </a:r>
            <a:r>
              <a:rPr lang="en-US" dirty="0"/>
              <a:t>, </a:t>
            </a:r>
            <a:r>
              <a:rPr lang="en-US" dirty="0" err="1"/>
              <a:t>Shantenu</a:t>
            </a:r>
            <a:r>
              <a:rPr lang="en-US" dirty="0"/>
              <a:t> </a:t>
            </a:r>
            <a:r>
              <a:rPr lang="en-US" dirty="0" err="1"/>
              <a:t>Jha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NGS Data of a genome sequence (e.g. chromosome)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</a:t>
            </a:r>
            <a:r>
              <a:rPr lang="en-US" sz="1600" dirty="0" err="1" smtClean="0"/>
              <a:t>transcriptomes</a:t>
            </a:r>
            <a:r>
              <a:rPr lang="en-US" sz="1600" dirty="0" smtClean="0"/>
              <a:t>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335141" y="4785700"/>
            <a:ext cx="5311069" cy="15696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First Citizen </a:t>
            </a:r>
            <a:r>
              <a:rPr lang="en-US" sz="3200" dirty="0" smtClean="0"/>
              <a:t>In the World of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Task </a:t>
            </a:r>
            <a:r>
              <a:rPr lang="en-US" sz="3200" dirty="0" smtClean="0"/>
              <a:t>Level </a:t>
            </a:r>
            <a:r>
              <a:rPr lang="en-US" sz="3200" dirty="0" smtClean="0"/>
              <a:t>Concurrency</a:t>
            </a:r>
          </a:p>
          <a:p>
            <a:r>
              <a:rPr lang="en-US" sz="3200" dirty="0"/>
              <a:t>a</a:t>
            </a:r>
            <a:r>
              <a:rPr lang="en-US" sz="3200" dirty="0" smtClean="0"/>
              <a:t>nd Distributed Data</a:t>
            </a:r>
            <a:endParaRPr lang="en-US" sz="32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Complexity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08670"/>
              </p:ext>
            </p:extLst>
          </p:nvPr>
        </p:nvGraphicFramePr>
        <p:xfrm>
          <a:off x="194458" y="2403156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875799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Scale-out Performance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57611"/>
              </p:ext>
            </p:extLst>
          </p:nvPr>
        </p:nvGraphicFramePr>
        <p:xfrm>
          <a:off x="5512260" y="2403156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28175" y="4261522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47333"/>
            <a:ext cx="8122888" cy="5092768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939562"/>
            <a:ext cx="5787870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DARE Framework: Built upon SAGA-BigJob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300755" y="2607732"/>
            <a:ext cx="8155867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Motivated to develop 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programmatic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approach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building blocks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8037" y="1961590"/>
            <a:ext cx="674703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</a:t>
            </a:r>
            <a:r>
              <a:rPr lang="en-US" sz="2800" dirty="0" smtClean="0"/>
              <a:t>Nutshell  : </a:t>
            </a:r>
            <a:r>
              <a:rPr lang="en-US" sz="2800" dirty="0" err="1" smtClean="0"/>
              <a:t>saga.cct.lsu.edu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2" y="2438400"/>
            <a:ext cx="9143998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7200" dirty="0" smtClean="0"/>
              <a:t>BES, UNICORE, Globus GRAM2, </a:t>
            </a:r>
            <a:r>
              <a:rPr lang="en-US" sz="7200" dirty="0" err="1" smtClean="0"/>
              <a:t>gLite</a:t>
            </a:r>
            <a:endParaRPr lang="en-US" sz="7200" dirty="0" smtClean="0"/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8000" dirty="0" smtClean="0"/>
              <a:t>Fork </a:t>
            </a:r>
            <a:r>
              <a:rPr lang="en-US" sz="8000" dirty="0"/>
              <a:t>(</a:t>
            </a:r>
            <a:r>
              <a:rPr lang="en-US" sz="8000" dirty="0" err="1"/>
              <a:t>localhost</a:t>
            </a:r>
            <a:r>
              <a:rPr lang="en-US" sz="8000" dirty="0"/>
              <a:t>), SSH, Condor,</a:t>
            </a:r>
            <a:r>
              <a:rPr lang="en-US" sz="8000" dirty="0" smtClean="0"/>
              <a:t> OMII </a:t>
            </a:r>
            <a:r>
              <a:rPr lang="en-US" sz="8000" dirty="0" err="1"/>
              <a:t>GridSAM</a:t>
            </a:r>
            <a:r>
              <a:rPr lang="en-US" sz="8000" dirty="0"/>
              <a:t>,</a:t>
            </a:r>
            <a:r>
              <a:rPr lang="en-US" sz="8000" dirty="0" smtClean="0"/>
              <a:t> Amazon </a:t>
            </a:r>
            <a:r>
              <a:rPr lang="en-US" sz="8000" dirty="0"/>
              <a:t>EC2, Platform </a:t>
            </a:r>
            <a:r>
              <a:rPr lang="en-US" sz="8000" dirty="0" smtClean="0"/>
              <a:t>LSF</a:t>
            </a:r>
            <a:endParaRPr lang="en-US" sz="80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File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Local </a:t>
            </a:r>
            <a:r>
              <a:rPr lang="en-US" sz="7600" dirty="0"/>
              <a:t>FS, Globus </a:t>
            </a:r>
            <a:r>
              <a:rPr lang="en-US" sz="7600" dirty="0" err="1"/>
              <a:t>GridFTP</a:t>
            </a:r>
            <a:r>
              <a:rPr lang="en-US" sz="7600" dirty="0"/>
              <a:t>, </a:t>
            </a:r>
            <a:r>
              <a:rPr lang="en-US" sz="7600" dirty="0" err="1"/>
              <a:t>Hadoop</a:t>
            </a:r>
            <a:r>
              <a:rPr lang="en-US" sz="7600" dirty="0"/>
              <a:t> Distributed </a:t>
            </a:r>
            <a:r>
              <a:rPr lang="en-US" sz="7600" dirty="0" err="1"/>
              <a:t>Filesystem</a:t>
            </a:r>
            <a:r>
              <a:rPr lang="en-US" sz="7600" dirty="0"/>
              <a:t> (HDFS),</a:t>
            </a:r>
            <a:br>
              <a:rPr lang="en-US" sz="7600" dirty="0"/>
            </a:br>
            <a:r>
              <a:rPr lang="en-US" sz="7600" dirty="0" err="1"/>
              <a:t>CloudStore</a:t>
            </a:r>
            <a:r>
              <a:rPr lang="en-US" sz="7600" dirty="0"/>
              <a:t> KFS, </a:t>
            </a:r>
            <a:r>
              <a:rPr lang="en-US" sz="7600" dirty="0" err="1"/>
              <a:t>OpenCloud</a:t>
            </a:r>
            <a:r>
              <a:rPr lang="en-US" sz="7600" dirty="0"/>
              <a:t> Sector-Sphere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Replica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Globus RLS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Advert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</a:t>
            </a:r>
            <a:r>
              <a:rPr lang="en-US" sz="7600" dirty="0" err="1"/>
              <a:t>Hadoop</a:t>
            </a:r>
            <a:r>
              <a:rPr lang="en-US" sz="7600" dirty="0"/>
              <a:t> H-Base, </a:t>
            </a:r>
            <a:r>
              <a:rPr lang="en-US" sz="7600" dirty="0" err="1"/>
              <a:t>Hypertable</a:t>
            </a:r>
            <a:endParaRPr lang="en-US" sz="76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Other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Default </a:t>
            </a:r>
            <a:r>
              <a:rPr lang="en-US" sz="7600" dirty="0"/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641"/>
            <a:ext cx="8267701" cy="4853986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Pilot-Jobs</a:t>
            </a:r>
            <a:r>
              <a:rPr lang="en-US" sz="4500" dirty="0"/>
              <a:t>: Decouple resource allocation from resource-workload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45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Enhancing resource utilization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Facilitate high-throughput simulations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Basis for Application-level Scheduling Resource binding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Two unique aspects  </a:t>
            </a:r>
            <a:r>
              <a:rPr lang="en-US" sz="4500" dirty="0"/>
              <a:t>about the SAGA-based Pilot-Job: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Infrastructure Independent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err="1"/>
              <a:t>Falkon</a:t>
            </a:r>
            <a:r>
              <a:rPr lang="en-US" sz="4000" dirty="0"/>
              <a:t>, Condor Glide-in, Ganga-Diane (EGEE/EGI), DIRAC/WMS, </a:t>
            </a:r>
            <a:r>
              <a:rPr lang="en-US" sz="4000" dirty="0" smtClean="0"/>
              <a:t>PANDA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smtClean="0"/>
              <a:t>Frameworks </a:t>
            </a:r>
            <a:r>
              <a:rPr lang="en-US" sz="4000" dirty="0"/>
              <a:t>based upon PJs (pull model) for specific PGI/back-</a:t>
            </a:r>
            <a:r>
              <a:rPr lang="en-US" sz="4000" dirty="0" smtClean="0"/>
              <a:t>end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sz="4000" dirty="0" smtClean="0"/>
              <a:t>Do </a:t>
            </a:r>
            <a:r>
              <a:rPr lang="en-US" sz="4000" dirty="0"/>
              <a:t>not support MPI</a:t>
            </a:r>
          </a:p>
          <a:p>
            <a:pPr>
              <a:lnSpc>
                <a:spcPct val="12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4500" dirty="0">
                <a:solidFill>
                  <a:srgbClr val="800000"/>
                </a:solidFill>
              </a:rPr>
              <a:t>SAGA-based Pilot-Job form the basis</a:t>
            </a:r>
            <a:r>
              <a:rPr lang="en-US" sz="4500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4000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Introduction : </a:t>
            </a:r>
            <a:r>
              <a:rPr lang="en-US" sz="2800" b="1" dirty="0"/>
              <a:t>Next-Generation DNA Sequencing (NGS) and Its Impact on Life </a:t>
            </a:r>
            <a:r>
              <a:rPr lang="en-US" sz="2800" b="1" dirty="0" smtClean="0"/>
              <a:t>Sciences</a:t>
            </a:r>
          </a:p>
          <a:p>
            <a:r>
              <a:rPr lang="en-US" sz="2800" b="1" dirty="0" smtClean="0"/>
              <a:t>Background :  </a:t>
            </a:r>
            <a:r>
              <a:rPr lang="en-US" sz="2800" b="1" dirty="0"/>
              <a:t>DARE Framework: Built upon SAGA-</a:t>
            </a:r>
            <a:r>
              <a:rPr lang="en-US" sz="2800" b="1" dirty="0" smtClean="0"/>
              <a:t>BigJob</a:t>
            </a:r>
          </a:p>
          <a:p>
            <a:r>
              <a:rPr lang="en-US" sz="2800" b="1" dirty="0"/>
              <a:t>DARE-NGS : Mapping on Scalable Distributed HPC resources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1" b="5041"/>
          <a:stretch>
            <a:fillRect/>
          </a:stretch>
        </p:blipFill>
        <p:spPr>
          <a:xfrm>
            <a:off x="1017534" y="2578619"/>
            <a:ext cx="7330599" cy="3992510"/>
          </a:xfrm>
        </p:spPr>
      </p:pic>
      <p:sp>
        <p:nvSpPr>
          <p:cNvPr id="5" name="TextBox 4"/>
          <p:cNvSpPr txBox="1"/>
          <p:nvPr/>
        </p:nvSpPr>
        <p:spPr>
          <a:xfrm>
            <a:off x="390458" y="193912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/>
              <a:t>DARE Framework: Built 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l="6241" r="6241"/>
          <a:stretch>
            <a:fillRect/>
          </a:stretch>
        </p:blipFill>
        <p:spPr>
          <a:xfrm>
            <a:off x="1356201" y="2467492"/>
            <a:ext cx="6974999" cy="3798837"/>
          </a:xfrm>
        </p:spPr>
      </p:pic>
      <p:sp>
        <p:nvSpPr>
          <p:cNvPr id="6" name="TextBox 5"/>
          <p:cNvSpPr txBox="1"/>
          <p:nvPr/>
        </p:nvSpPr>
        <p:spPr>
          <a:xfrm>
            <a:off x="356592" y="1989160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SAGA (BigJob) : Infrastructure Independent Pilot-Job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939562"/>
            <a:ext cx="5787870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5" y="1953620"/>
            <a:ext cx="5012266" cy="327070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200"/>
              </a:spcBef>
              <a:buFont typeface="Wingdings" charset="2"/>
              <a:buChar char="ü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1" y="5802538"/>
            <a:ext cx="4507457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Dynamic situation (target species, NGS protocol, multi-core, cluster environment, disk space, main memory, and parallelization) for optimal performance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739343" y="1812874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758327" y="5217141"/>
            <a:ext cx="1172218" cy="5853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656668" y="5242147"/>
            <a:ext cx="4372202" cy="1512970"/>
            <a:chOff x="-129869" y="1417638"/>
            <a:chExt cx="8436823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648363" y="1658871"/>
              <a:ext cx="2978727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:</a:t>
              </a:r>
            </a:p>
            <a:p>
              <a:pPr algn="ctr"/>
              <a:r>
                <a:rPr lang="en-US" sz="1200" dirty="0" err="1" smtClean="0"/>
                <a:t>BFast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 :</a:t>
              </a:r>
            </a:p>
            <a:p>
              <a:pPr algn="ctr"/>
              <a:r>
                <a:rPr lang="en-US" sz="1200" dirty="0" err="1" smtClean="0"/>
                <a:t>diBayes</a:t>
              </a:r>
              <a:endParaRPr lang="en-US" sz="1200" dirty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xxx.fa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-129869" y="2505364"/>
              <a:ext cx="2773775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xxx.csfasta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xxx.qual</a:t>
              </a:r>
              <a:r>
                <a:rPr lang="en-US" sz="1200" dirty="0" smtClean="0"/>
                <a:t>) </a:t>
              </a:r>
            </a:p>
            <a:p>
              <a:pPr algn="ctr"/>
              <a:r>
                <a:rPr lang="en-US" sz="1200" dirty="0" smtClean="0"/>
                <a:t>or (</a:t>
              </a:r>
              <a:r>
                <a:rPr lang="en-US" sz="1200" dirty="0" err="1" smtClean="0"/>
                <a:t>xxx.fastaq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643908" y="1951182"/>
              <a:ext cx="323273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013361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851507"/>
            <a:ext cx="3763962" cy="4952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1800" dirty="0" err="1" smtClean="0">
                <a:solidFill>
                  <a:srgbClr val="FF0000"/>
                </a:solidFill>
              </a:rPr>
              <a:t>Burkerholderia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Glumae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Prokaryote vs. Eukaryote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B. </a:t>
            </a:r>
            <a:r>
              <a:rPr lang="en-US" sz="1800" dirty="0" err="1" smtClean="0"/>
              <a:t>Glumae</a:t>
            </a:r>
            <a:r>
              <a:rPr lang="en-US" sz="1800" dirty="0"/>
              <a:t> </a:t>
            </a:r>
            <a:r>
              <a:rPr lang="en-US" sz="1800" dirty="0" smtClean="0"/>
              <a:t>: Small (7 </a:t>
            </a:r>
            <a:r>
              <a:rPr lang="en-US" sz="1800" dirty="0" err="1" smtClean="0"/>
              <a:t>Mbp</a:t>
            </a:r>
            <a:r>
              <a:rPr lang="en-US" sz="1800" dirty="0" smtClean="0"/>
              <a:t>) but multiple genomes (multiple strains or </a:t>
            </a:r>
            <a:r>
              <a:rPr lang="en-US" sz="1800" dirty="0" err="1" smtClean="0"/>
              <a:t>transcriptome</a:t>
            </a:r>
            <a:r>
              <a:rPr lang="en-US" sz="1800" dirty="0" smtClean="0"/>
              <a:t> study, and a potential for a fully extended pipeline for “genome to function”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Larger genome (3 </a:t>
            </a:r>
            <a:r>
              <a:rPr lang="en-US" sz="1800" dirty="0" err="1" smtClean="0"/>
              <a:t>Gbp</a:t>
            </a:r>
            <a:r>
              <a:rPr lang="en-US" sz="1800" dirty="0" smtClean="0"/>
              <a:t>) with 22 + XX (or XY) chromosomes.  The significance of biomedical research toward diseases with cell development and differentiation</a:t>
            </a:r>
          </a:p>
          <a:p>
            <a:pPr marL="0" indent="0">
              <a:buNone/>
            </a:pPr>
            <a:r>
              <a:rPr lang="en-US" sz="1800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56785"/>
              </p:ext>
            </p:extLst>
          </p:nvPr>
        </p:nvGraphicFramePr>
        <p:xfrm>
          <a:off x="3941070" y="1860700"/>
          <a:ext cx="5142800" cy="32142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9997"/>
                <a:gridCol w="1169061"/>
                <a:gridCol w="1194751"/>
                <a:gridCol w="1148991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80940" y="5385236"/>
            <a:ext cx="5202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025" y="4792254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25" y="4456301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33987"/>
              </p:ext>
            </p:extLst>
          </p:nvPr>
        </p:nvGraphicFramePr>
        <p:xfrm>
          <a:off x="307010" y="2458431"/>
          <a:ext cx="4998609" cy="5722295"/>
        </p:xfrm>
        <a:graphic>
          <a:graphicData uri="http://schemas.openxmlformats.org/drawingml/2006/table">
            <a:tbl>
              <a:tblPr/>
              <a:tblGrid>
                <a:gridCol w="1215702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</a:tblGrid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0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3615" y="193998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500" dirty="0"/>
              <a:t>DARE-NGS : Mapping on Scalable Distributed HPC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21" y="1868397"/>
            <a:ext cx="8806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DARE frame work and DARE-NGS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</a:t>
            </a:r>
            <a:r>
              <a:rPr lang="en-US" sz="1600" dirty="0" smtClean="0"/>
              <a:t>BigJob </a:t>
            </a:r>
            <a:r>
              <a:rPr lang="en-US" sz="1600" dirty="0" smtClean="0"/>
              <a:t>(distributed, scale-out, and </a:t>
            </a:r>
            <a:r>
              <a:rPr lang="en-US" sz="1600" dirty="0" smtClean="0"/>
              <a:t>extensible for large </a:t>
            </a:r>
            <a:r>
              <a:rPr lang="en-US" sz="1600" dirty="0" smtClean="0"/>
              <a:t>scale </a:t>
            </a:r>
            <a:r>
              <a:rPr lang="en-US" sz="1600" dirty="0" smtClean="0"/>
              <a:t>distributed data)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066947"/>
            <a:ext cx="4173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Reference genome </a:t>
            </a:r>
          </a:p>
          <a:p>
            <a:r>
              <a:rPr lang="en-US" sz="1600" dirty="0" smtClean="0"/>
              <a:t>index files : HG18 : 130 GB, </a:t>
            </a:r>
            <a:r>
              <a:rPr lang="en-US" sz="1600" dirty="0" err="1" smtClean="0"/>
              <a:t>B.Glumae</a:t>
            </a:r>
            <a:r>
              <a:rPr lang="en-US" sz="1600" dirty="0" smtClean="0"/>
              <a:t> :447 MB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Short read files :  e.g.</a:t>
            </a:r>
          </a:p>
          <a:p>
            <a:r>
              <a:rPr lang="en-US" sz="1600" dirty="0" smtClean="0"/>
              <a:t>9 GB (about 2 min from local to QB using </a:t>
            </a:r>
            <a:r>
              <a:rPr lang="en-US" sz="1600" dirty="0" err="1" smtClean="0"/>
              <a:t>GridFTP</a:t>
            </a:r>
            <a:r>
              <a:rPr lang="en-US" sz="1600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30166"/>
              </p:ext>
            </p:extLst>
          </p:nvPr>
        </p:nvGraphicFramePr>
        <p:xfrm>
          <a:off x="4407262" y="3409225"/>
          <a:ext cx="4633054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4"/>
                <a:gridCol w="1057129"/>
                <a:gridCol w="1486312"/>
                <a:gridCol w="126626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hours)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hours)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hours)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61000" y="2976392"/>
            <a:ext cx="27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429013"/>
            <a:ext cx="852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HPC-HTC 1: EGEE-TG[-NAREGI] / HPC-HTC 2: KEK/NAREGI-TG /HPC-HTC 3: </a:t>
            </a:r>
            <a:r>
              <a:rPr lang="en-US" sz="1600" dirty="0" err="1"/>
              <a:t>ExTENCI</a:t>
            </a:r>
            <a:r>
              <a:rPr lang="en-US" sz="1600" dirty="0"/>
              <a:t> [TG-OSG] /HPC-HPC 1: TG-</a:t>
            </a:r>
            <a:r>
              <a:rPr lang="en-US" sz="1600" dirty="0" smtClean="0"/>
              <a:t>DEISA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 smtClean="0"/>
              <a:t>HPC-Cloud</a:t>
            </a:r>
            <a:endParaRPr lang="en-US" sz="1600" dirty="0"/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GANGA/DIANE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03907" y="3464053"/>
            <a:ext cx="923678" cy="62682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27585" y="4206350"/>
            <a:ext cx="874196" cy="758793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818276" y="4965143"/>
            <a:ext cx="428849" cy="428882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94526" y="2296813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4526" y="2402063"/>
            <a:ext cx="853749" cy="3691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9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9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Collaboration</a:t>
            </a:r>
            <a:endParaRPr lang="en-US" sz="29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Jong Hyun Ham (Plant Pathology and Crop Physiology, LSU) B.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Glumae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Tuomo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900" dirty="0" err="1" smtClean="0">
                <a:latin typeface="Calibri" charset="0"/>
                <a:ea typeface="ＭＳ Ｐゴシック" charset="0"/>
                <a:cs typeface="ＭＳ Ｐゴシック" charset="0"/>
              </a:rPr>
              <a:t>Rankinen</a:t>
            </a: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 (Human Genome Lab, PBRC) Human Exome</a:t>
            </a:r>
          </a:p>
          <a:p>
            <a:pPr eaLnBrk="1" hangingPunct="1">
              <a:spcBef>
                <a:spcPts val="200"/>
              </a:spcBef>
              <a:buFont typeface="Arial" charset="0"/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Genome Core Facility, PBRC</a:t>
            </a:r>
            <a:endParaRPr lang="en-US" sz="29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00"/>
              </a:spcBef>
              <a:buNone/>
            </a:pPr>
            <a:r>
              <a:rPr lang="en-US" sz="29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spcBef>
                <a:spcPts val="200"/>
              </a:spcBef>
              <a:buNone/>
            </a:pPr>
            <a:r>
              <a:rPr lang="en-US" sz="29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232" y="1807159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190886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84297" y="3970057"/>
            <a:ext cx="2437197" cy="210501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95805" y="4569251"/>
            <a:ext cx="2259713" cy="445379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7826" y="5830249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1" y="4271215"/>
            <a:ext cx="5932917" cy="2628960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17299" y="5157156"/>
            <a:ext cx="2391666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Data</a:t>
            </a:r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0849" y="3441279"/>
            <a:ext cx="1200128" cy="829936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931782" y="2532112"/>
            <a:ext cx="1319541" cy="437080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15031" y="2599662"/>
            <a:ext cx="1200128" cy="239134"/>
          </a:xfrm>
          <a:prstGeom prst="straightConnector1">
            <a:avLst/>
          </a:prstGeom>
          <a:ln w="666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79891" y="2512921"/>
            <a:ext cx="3176217" cy="458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WGS, CHIP-</a:t>
            </a:r>
            <a:r>
              <a:rPr lang="en-US" kern="1200" dirty="0" err="1" smtClean="0"/>
              <a:t>Seq</a:t>
            </a:r>
            <a:r>
              <a:rPr lang="en-US" kern="1200" dirty="0" smtClean="0"/>
              <a:t>, RNA-</a:t>
            </a:r>
            <a:r>
              <a:rPr lang="en-US" kern="1200" dirty="0" err="1" smtClean="0"/>
              <a:t>Seq</a:t>
            </a:r>
            <a:r>
              <a:rPr lang="en-US" kern="1200" dirty="0" smtClean="0"/>
              <a:t>: Billions Short Reads</a:t>
            </a:r>
            <a:endParaRPr lang="en-US" kern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09750" y="3510039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Mapping</a:t>
            </a:r>
            <a:endParaRPr lang="en-US" kern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4861579" y="3543114"/>
            <a:ext cx="1727446" cy="5294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De Novo Assembly</a:t>
            </a:r>
            <a:endParaRPr lang="en-US" kern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2579078" y="4656748"/>
            <a:ext cx="2156563" cy="12111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Gene Finding/Identification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Coding Gene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Non-coding RNA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Motif Finding</a:t>
            </a:r>
            <a:endParaRPr lang="en-US" sz="1400" kern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80936" y="4656748"/>
            <a:ext cx="2439527" cy="11493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Genome Variation: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SNP, </a:t>
            </a:r>
            <a:r>
              <a:rPr lang="en-US" sz="1400" kern="1200" dirty="0" err="1" smtClean="0"/>
              <a:t>InDel</a:t>
            </a:r>
            <a:r>
              <a:rPr lang="en-US" sz="1400" kern="1200" dirty="0" smtClean="0"/>
              <a:t>, CNV </a:t>
            </a:r>
          </a:p>
          <a:p>
            <a:pPr marL="400050" indent="-400050">
              <a:buAutoNum type="romanUcPeriod"/>
            </a:pPr>
            <a:r>
              <a:rPr lang="en-US" sz="1400" kern="1200" dirty="0" smtClean="0"/>
              <a:t>Comparative Genomics, Epigenetics</a:t>
            </a:r>
            <a:endParaRPr lang="en-US" sz="1400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356109" y="4722921"/>
            <a:ext cx="1283429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err="1" smtClean="0"/>
              <a:t>Transcriptome</a:t>
            </a:r>
            <a:r>
              <a:rPr lang="en-US" sz="1600" kern="1200" dirty="0" smtClean="0"/>
              <a:t> Analysis </a:t>
            </a:r>
          </a:p>
          <a:p>
            <a:pPr algn="ctr"/>
            <a:r>
              <a:rPr lang="en-US" sz="1600" kern="1200" dirty="0" smtClean="0"/>
              <a:t>(RNA-</a:t>
            </a:r>
            <a:r>
              <a:rPr lang="en-US" sz="1600" kern="1200" dirty="0" err="1" smtClean="0"/>
              <a:t>seq</a:t>
            </a:r>
            <a:r>
              <a:rPr lang="en-US" sz="1600" kern="1200" dirty="0" smtClean="0"/>
              <a:t>, </a:t>
            </a:r>
            <a:r>
              <a:rPr lang="en-US" sz="1600" kern="1200" dirty="0" err="1" smtClean="0"/>
              <a:t>ChIP-seq</a:t>
            </a:r>
            <a:r>
              <a:rPr lang="en-US" sz="1600" kern="1200" dirty="0" smtClean="0"/>
              <a:t>)</a:t>
            </a:r>
            <a:endParaRPr lang="en-US" sz="1600" kern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854725" y="4691274"/>
            <a:ext cx="1062507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Exome Analysis</a:t>
            </a:r>
            <a:endParaRPr lang="en-US" sz="1600" kern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4861578" y="4691274"/>
            <a:ext cx="1332113" cy="1144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Whole Genome Analysis (WGS)</a:t>
            </a:r>
            <a:endParaRPr lang="en-US" sz="1600" kern="1200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588014" y="3273171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565944" y="4370330"/>
            <a:ext cx="429291" cy="1555"/>
          </a:xfrm>
          <a:prstGeom prst="line">
            <a:avLst/>
          </a:prstGeom>
          <a:ln w="82550"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51" y="6235380"/>
            <a:ext cx="8777681" cy="6226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1200" dirty="0" smtClean="0"/>
              <a:t>Functional Annotation, Pathway Analysis – Cell Development &amp; Differentiation, Host-Pathogen interaction, Biomedical research </a:t>
            </a:r>
            <a:endParaRPr lang="en-US" sz="1600" kern="12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591362" y="6019958"/>
            <a:ext cx="429291" cy="1555"/>
          </a:xfrm>
          <a:prstGeom prst="line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6413649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</a:t>
            </a:r>
            <a:r>
              <a:rPr lang="en-US" sz="2000" kern="1200" dirty="0" smtClean="0"/>
              <a:t> </a:t>
            </a:r>
            <a:r>
              <a:rPr lang="en-US" sz="2000" kern="1200" dirty="0" err="1" smtClean="0"/>
              <a:t>Burkerholderia</a:t>
            </a:r>
            <a:r>
              <a:rPr lang="en-US" sz="2000" kern="1200" dirty="0" smtClean="0"/>
              <a:t> </a:t>
            </a:r>
            <a:r>
              <a:rPr lang="en-US" sz="2000" kern="1200" dirty="0" err="1" smtClean="0"/>
              <a:t>Glumae</a:t>
            </a:r>
            <a:r>
              <a:rPr lang="en-US" sz="2000" kern="1200" dirty="0" smtClean="0"/>
              <a:t>, A Rice Pathogen – An Era of </a:t>
            </a:r>
            <a:r>
              <a:rPr lang="en-US" sz="2000" kern="1200" dirty="0" err="1" smtClean="0"/>
              <a:t>Structral</a:t>
            </a:r>
            <a:r>
              <a:rPr lang="en-US" sz="2000" kern="1200" dirty="0" smtClean="0"/>
              <a:t> </a:t>
            </a:r>
            <a:r>
              <a:rPr lang="en-US" sz="2000" kern="1200" dirty="0" err="1" smtClean="0"/>
              <a:t>Bioinforamtics</a:t>
            </a:r>
            <a:endParaRPr lang="en-US" sz="2000" kern="1200" dirty="0"/>
          </a:p>
        </p:txBody>
      </p:sp>
      <p:pic>
        <p:nvPicPr>
          <p:cNvPr id="3" name="Picture 2" descr="C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6" y="2590039"/>
            <a:ext cx="3495930" cy="3495930"/>
          </a:xfrm>
          <a:prstGeom prst="rect">
            <a:avLst/>
          </a:prstGeom>
        </p:spPr>
      </p:pic>
      <p:pic>
        <p:nvPicPr>
          <p:cNvPr id="4" name="Picture 3" descr="TofR-mode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8" y="2938698"/>
            <a:ext cx="4041246" cy="2756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16" y="6182593"/>
            <a:ext cx="338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Result of NGS 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68597" y="5799705"/>
            <a:ext cx="447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Homology-based 3D modeling of </a:t>
            </a:r>
            <a:r>
              <a:rPr lang="en-US" dirty="0" err="1" smtClean="0"/>
              <a:t>TofR</a:t>
            </a:r>
            <a:r>
              <a:rPr lang="en-US" dirty="0" smtClean="0"/>
              <a:t> (Virulence Factor Associated Transcription Factor gene)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195" y="2938698"/>
            <a:ext cx="3460034" cy="2273877"/>
            <a:chOff x="874195" y="2938698"/>
            <a:chExt cx="3460034" cy="2273877"/>
          </a:xfrm>
        </p:grpSpPr>
        <p:pic>
          <p:nvPicPr>
            <p:cNvPr id="9" name="Picture 8" descr="chr1-gi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829" y="2938698"/>
              <a:ext cx="2184400" cy="1701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874195" y="4640498"/>
              <a:ext cx="692759" cy="5720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74195" y="2938698"/>
              <a:ext cx="1275634" cy="170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566954" y="4640498"/>
              <a:ext cx="2767275" cy="5720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1022644" y="3464053"/>
            <a:ext cx="2243218" cy="197946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64320" y="4426057"/>
            <a:ext cx="1199415" cy="0"/>
          </a:xfrm>
          <a:prstGeom prst="straightConnector1">
            <a:avLst/>
          </a:prstGeom>
          <a:ln w="66675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7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8246</TotalTime>
  <Words>2662</Words>
  <Application>Microsoft Macintosh PowerPoint</Application>
  <PresentationFormat>On-screen Show (4:3)</PresentationFormat>
  <Paragraphs>432</Paragraphs>
  <Slides>30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Content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Another Complexity?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 DARE Framework: Built upon SAGA-BigJob </vt:lpstr>
      <vt:lpstr>DARE Framework: Built upon SAGA-BigJob</vt:lpstr>
      <vt:lpstr>DARE Framework: Built upon SAGA-BigJob</vt:lpstr>
      <vt:lpstr>DARE Framework: Built upon SAGA-BigJob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163</cp:revision>
  <dcterms:created xsi:type="dcterms:W3CDTF">2011-04-14T08:15:03Z</dcterms:created>
  <dcterms:modified xsi:type="dcterms:W3CDTF">2011-04-14T18:01:25Z</dcterms:modified>
</cp:coreProperties>
</file>